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96" r:id="rId4"/>
    <p:sldId id="297" r:id="rId5"/>
    <p:sldId id="282" r:id="rId6"/>
    <p:sldId id="259" r:id="rId7"/>
    <p:sldId id="260" r:id="rId8"/>
    <p:sldId id="261" r:id="rId9"/>
    <p:sldId id="262" r:id="rId10"/>
    <p:sldId id="298" r:id="rId11"/>
    <p:sldId id="295" r:id="rId12"/>
    <p:sldId id="299" r:id="rId13"/>
    <p:sldId id="273" r:id="rId14"/>
    <p:sldId id="264" r:id="rId15"/>
    <p:sldId id="265" r:id="rId16"/>
    <p:sldId id="276" r:id="rId17"/>
    <p:sldId id="300" r:id="rId18"/>
    <p:sldId id="284" r:id="rId19"/>
    <p:sldId id="266" r:id="rId20"/>
    <p:sldId id="267" r:id="rId21"/>
    <p:sldId id="283" r:id="rId22"/>
    <p:sldId id="301" r:id="rId23"/>
    <p:sldId id="270" r:id="rId24"/>
    <p:sldId id="271" r:id="rId25"/>
    <p:sldId id="272" r:id="rId26"/>
    <p:sldId id="302" r:id="rId27"/>
    <p:sldId id="277" r:id="rId28"/>
    <p:sldId id="278" r:id="rId29"/>
    <p:sldId id="279" r:id="rId30"/>
    <p:sldId id="303" r:id="rId31"/>
    <p:sldId id="268" r:id="rId32"/>
    <p:sldId id="269" r:id="rId33"/>
    <p:sldId id="304" r:id="rId34"/>
    <p:sldId id="280" r:id="rId35"/>
    <p:sldId id="285" r:id="rId36"/>
    <p:sldId id="286" r:id="rId37"/>
    <p:sldId id="287" r:id="rId38"/>
    <p:sldId id="305" r:id="rId39"/>
    <p:sldId id="289" r:id="rId40"/>
    <p:sldId id="290" r:id="rId41"/>
    <p:sldId id="291" r:id="rId42"/>
    <p:sldId id="306" r:id="rId43"/>
    <p:sldId id="292" r:id="rId44"/>
    <p:sldId id="293" r:id="rId45"/>
    <p:sldId id="288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281" r:id="rId58"/>
  </p:sldIdLst>
  <p:sldSz cx="9144000" cy="6858000" type="screen4x3"/>
  <p:notesSz cx="7099300" cy="10234613"/>
  <p:embeddedFontLst>
    <p:embeddedFont>
      <p:font typeface="Calibri" pitchFamily="34" charset="0"/>
      <p:regular r:id="rId59"/>
      <p:bold r:id="rId60"/>
      <p:italic r:id="rId61"/>
      <p:boldItalic r:id="rId62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4D4D4D"/>
    <a:srgbClr val="B4B4B4"/>
    <a:srgbClr val="C7C7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514" autoAdjust="0"/>
  </p:normalViewPr>
  <p:slideViewPr>
    <p:cSldViewPr>
      <p:cViewPr varScale="1">
        <p:scale>
          <a:sx n="101" d="100"/>
          <a:sy n="101" d="100"/>
        </p:scale>
        <p:origin x="-2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B8E28-4FEF-470A-89E1-63EAC17A23B7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15127-67C7-4AEE-A1D4-ED698B26E30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ADEC6-5607-4A8E-8987-C123B8EE122F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40FAB-8C65-4C07-8F68-874B0CF678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87C89-D801-4525-A00A-283A089BEF42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DD513-4B56-42AD-BB81-A153A196D49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ED1B9-631C-4DB4-9149-FD9908D69B44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73D8-F587-42B9-8D24-01548F1975E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5BA8-CFA2-4A88-9C33-A2DA702DF358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5D57C-B661-4DAC-A18B-9918EA8B34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51846-87CD-4F67-A843-92BC9D603FC6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6A6E3-8FA1-42B8-B991-1C7C77B828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708A1-E163-47F4-B20A-05601D62BDE1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44CD0-5305-4AB4-8C77-AD042910A1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79583-9C21-4D4A-B836-4A7D3196528D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53C4C-6F4E-4D41-B7B8-AE60EB707C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B497E-D8E1-41E1-BDA3-723A99A1E3E9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77861-C79A-491D-9737-82B2BC14D7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43DE4-0E0E-4665-B20D-C8F4BE9C0819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C71EB-6495-402C-9D92-687E332084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A2B4C-83C0-4040-AFBD-1B1C9870DDE6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83B45-E592-4DC4-8B8F-F42D0A71B1D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F5B603-91D6-4B1E-BC6C-8FB7B2ED2373}" type="datetimeFigureOut">
              <a:rPr lang="es-ES"/>
              <a:pPr>
                <a:defRPr/>
              </a:pPr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04C312-65FD-4C3F-BFE2-07366C621CA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heSerif 9-Black" pitchFamily="5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fc.co.uk/page/SeasonTicketsIntr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easonseats.raptorslivingthegam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fc.co.uk/page/SeasonTicketsIntr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vertonfc.com/hom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kings.com/index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emagic2012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easonseats.raptorslivingthegam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fc.co.uk/page/SeasonTicketsBenefit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a.com/pistons/seasonticket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a.com/pistons/seasonticket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sontickets.whufc.com/season-ticket-video.php?v=appl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sontickets.whufc.com/message-from-hammer-of-the-year.php?v=appl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ts3d.com/nfl/new_york_jet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rowns.sportsdigita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hospitality.chelseafc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owboys.c1ms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senal.com/platinum/executive-box/welcome-to-the-executive-are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hospitality.chelseafc.com/package-finder/comparison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govaalreves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bemagic2012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fc.co.uk/page/SeasonTicketsHelp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philipsarenapremium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seasonseats.raptorslivingthegam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sontickets.whufc.com/west-ham-season-ticket-2012-13.php?v=appl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lhamfc.com/Tickets/SeasonTickets/SeasonTickets.asp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sontickets.whufc.com/forms.php?v=appl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govaalreves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8313" y="4292600"/>
            <a:ext cx="8429625" cy="863600"/>
          </a:xfrm>
        </p:spPr>
        <p:txBody>
          <a:bodyPr>
            <a:normAutofit/>
          </a:bodyPr>
          <a:lstStyle/>
          <a:p>
            <a:pPr algn="l"/>
            <a:r>
              <a:rPr lang="es-ES" sz="3200" dirty="0" smtClean="0">
                <a:solidFill>
                  <a:srgbClr val="262626"/>
                </a:solidFill>
              </a:rPr>
              <a:t>Noves </a:t>
            </a:r>
            <a:r>
              <a:rPr lang="es-ES" sz="3200" dirty="0" err="1" smtClean="0">
                <a:solidFill>
                  <a:srgbClr val="262626"/>
                </a:solidFill>
              </a:rPr>
              <a:t>tendències</a:t>
            </a:r>
            <a:r>
              <a:rPr lang="es-ES" sz="3200" dirty="0" smtClean="0">
                <a:solidFill>
                  <a:srgbClr val="262626"/>
                </a:solidFill>
              </a:rPr>
              <a:t> en </a:t>
            </a:r>
            <a:r>
              <a:rPr lang="es-ES" sz="3200" dirty="0" err="1" smtClean="0">
                <a:solidFill>
                  <a:srgbClr val="262626"/>
                </a:solidFill>
              </a:rPr>
              <a:t>màrqueting</a:t>
            </a:r>
            <a:r>
              <a:rPr lang="es-ES" sz="3200" dirty="0" smtClean="0">
                <a:solidFill>
                  <a:srgbClr val="262626"/>
                </a:solidFill>
              </a:rPr>
              <a:t> </a:t>
            </a:r>
            <a:r>
              <a:rPr lang="es-ES" sz="3200" dirty="0" smtClean="0">
                <a:solidFill>
                  <a:srgbClr val="262626"/>
                </a:solidFill>
              </a:rPr>
              <a:t>digital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96888" y="4079875"/>
            <a:ext cx="8186737" cy="357188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s-ES" sz="1500" smtClean="0">
                <a:solidFill>
                  <a:srgbClr val="333333"/>
                </a:solidFill>
                <a:latin typeface="TheSerif 9-Black" pitchFamily="50" charset="0"/>
              </a:rPr>
              <a:t>Idees pràctiques per augmentar la venda d'abonaments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211638" y="5780088"/>
            <a:ext cx="4143375" cy="4286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100">
                <a:solidFill>
                  <a:srgbClr val="404040"/>
                </a:solidFill>
                <a:latin typeface="Delicious Heavy" pitchFamily="50" charset="0"/>
              </a:rPr>
              <a:t>Perception Technologies - </a:t>
            </a:r>
            <a:r>
              <a:rPr lang="fr-FR" sz="1100">
                <a:solidFill>
                  <a:srgbClr val="404040"/>
                </a:solidFill>
                <a:latin typeface="Delicious" pitchFamily="50" charset="0"/>
              </a:rPr>
              <a:t>Tel. 93 846 68 93</a:t>
            </a:r>
          </a:p>
          <a:p>
            <a:r>
              <a:rPr lang="fr-FR" sz="1100">
                <a:solidFill>
                  <a:srgbClr val="404040"/>
                </a:solidFill>
                <a:latin typeface="Delicious" pitchFamily="50" charset="0"/>
              </a:rPr>
              <a:t>info@perception.es </a:t>
            </a:r>
            <a:r>
              <a:rPr lang="fr-FR" sz="11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11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500063" y="6856413"/>
            <a:ext cx="8215312" cy="1587"/>
          </a:xfrm>
          <a:prstGeom prst="line">
            <a:avLst/>
          </a:prstGeom>
          <a:ln w="254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10" name="9 Conector recto"/>
          <p:cNvCxnSpPr>
            <a:cxnSpLocks noChangeShapeType="1"/>
          </p:cNvCxnSpPr>
          <p:nvPr/>
        </p:nvCxnSpPr>
        <p:spPr bwMode="auto">
          <a:xfrm>
            <a:off x="500063" y="5443538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3324" name="Picture 12" descr="big-trans-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5707063"/>
            <a:ext cx="3168650" cy="674687"/>
          </a:xfrm>
          <a:prstGeom prst="rect">
            <a:avLst/>
          </a:prstGeom>
          <a:noFill/>
        </p:spPr>
      </p:pic>
      <p:pic>
        <p:nvPicPr>
          <p:cNvPr id="13325" name="Picture 13" descr="port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3449638"/>
          </a:xfrm>
          <a:prstGeom prst="rect">
            <a:avLst/>
          </a:prstGeom>
          <a:noFill/>
        </p:spPr>
      </p:pic>
      <p:sp>
        <p:nvSpPr>
          <p:cNvPr id="13326" name="Line 14"/>
          <p:cNvSpPr>
            <a:spLocks noChangeShapeType="1"/>
          </p:cNvSpPr>
          <p:nvPr/>
        </p:nvSpPr>
        <p:spPr bwMode="auto">
          <a:xfrm flipV="1">
            <a:off x="3995738" y="5780088"/>
            <a:ext cx="0" cy="503237"/>
          </a:xfrm>
          <a:prstGeom prst="line">
            <a:avLst/>
          </a:prstGeom>
          <a:noFill/>
          <a:ln w="127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78579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Perception Technologies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75731" y="1571612"/>
            <a:ext cx="81439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+mn-lt"/>
              </a:rPr>
              <a:t>Estudi</a:t>
            </a:r>
            <a:r>
              <a:rPr lang="es-ES" dirty="0" smtClean="0">
                <a:latin typeface="+mn-lt"/>
              </a:rPr>
              <a:t> </a:t>
            </a:r>
            <a:r>
              <a:rPr lang="es-ES" dirty="0">
                <a:latin typeface="+mn-lt"/>
              </a:rPr>
              <a:t>de </a:t>
            </a:r>
            <a:r>
              <a:rPr lang="es-ES" dirty="0" err="1">
                <a:latin typeface="+mn-lt"/>
              </a:rPr>
              <a:t>disseny</a:t>
            </a:r>
            <a:r>
              <a:rPr lang="es-ES" dirty="0">
                <a:latin typeface="+mn-lt"/>
              </a:rPr>
              <a:t> web </a:t>
            </a:r>
            <a:r>
              <a:rPr lang="es-ES" dirty="0" err="1">
                <a:latin typeface="+mn-lt"/>
              </a:rPr>
              <a:t>fundat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l'any</a:t>
            </a:r>
            <a:r>
              <a:rPr lang="es-ES" dirty="0">
                <a:latin typeface="+mn-lt"/>
              </a:rPr>
              <a:t> </a:t>
            </a:r>
            <a:r>
              <a:rPr lang="es-ES" dirty="0" smtClean="0">
                <a:latin typeface="+mn-lt"/>
              </a:rPr>
              <a:t>2000.</a:t>
            </a:r>
          </a:p>
          <a:p>
            <a:endParaRPr lang="es-ES" dirty="0" smtClean="0">
              <a:latin typeface="+mn-lt"/>
            </a:endParaRPr>
          </a:p>
          <a:p>
            <a:r>
              <a:rPr lang="es-ES" dirty="0" err="1" smtClean="0">
                <a:latin typeface="+mn-lt"/>
              </a:rPr>
              <a:t>Format</a:t>
            </a:r>
            <a:r>
              <a:rPr lang="es-ES" dirty="0" smtClean="0">
                <a:latin typeface="+mn-lt"/>
              </a:rPr>
              <a:t> </a:t>
            </a:r>
            <a:r>
              <a:rPr lang="es-ES" dirty="0">
                <a:latin typeface="+mn-lt"/>
              </a:rPr>
              <a:t>per una desena de </a:t>
            </a:r>
            <a:r>
              <a:rPr lang="es-ES" dirty="0" err="1">
                <a:latin typeface="+mn-lt"/>
              </a:rPr>
              <a:t>professionals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provinents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dels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camps</a:t>
            </a:r>
            <a:r>
              <a:rPr lang="es-ES" dirty="0">
                <a:latin typeface="+mn-lt"/>
              </a:rPr>
              <a:t> de la </a:t>
            </a:r>
            <a:r>
              <a:rPr lang="es-ES" dirty="0" err="1">
                <a:latin typeface="+mn-lt"/>
              </a:rPr>
              <a:t>informàtica</a:t>
            </a:r>
            <a:r>
              <a:rPr lang="es-ES" dirty="0">
                <a:latin typeface="+mn-lt"/>
              </a:rPr>
              <a:t>, el </a:t>
            </a:r>
            <a:r>
              <a:rPr lang="es-ES" dirty="0" err="1">
                <a:latin typeface="+mn-lt"/>
              </a:rPr>
              <a:t>disseny</a:t>
            </a:r>
            <a:r>
              <a:rPr lang="es-ES" dirty="0">
                <a:latin typeface="+mn-lt"/>
              </a:rPr>
              <a:t> i la </a:t>
            </a:r>
            <a:r>
              <a:rPr lang="es-ES" dirty="0" err="1">
                <a:latin typeface="+mn-lt"/>
              </a:rPr>
              <a:t>comunicació</a:t>
            </a:r>
            <a:r>
              <a:rPr lang="es-ES" dirty="0" smtClean="0">
                <a:latin typeface="+mn-lt"/>
              </a:rPr>
              <a:t>.</a:t>
            </a:r>
          </a:p>
          <a:p>
            <a:endParaRPr lang="es-ES" dirty="0">
              <a:latin typeface="+mn-lt"/>
            </a:endParaRPr>
          </a:p>
          <a:p>
            <a:r>
              <a:rPr lang="es-ES" dirty="0" err="1">
                <a:latin typeface="+mn-lt"/>
              </a:rPr>
              <a:t>Durant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els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últims</a:t>
            </a:r>
            <a:r>
              <a:rPr lang="es-ES" dirty="0">
                <a:latin typeface="+mn-lt"/>
              </a:rPr>
              <a:t> 12 </a:t>
            </a:r>
            <a:r>
              <a:rPr lang="es-ES" dirty="0" err="1">
                <a:latin typeface="+mn-lt"/>
              </a:rPr>
              <a:t>anys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hem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treballat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organitzacions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com</a:t>
            </a:r>
            <a:r>
              <a:rPr lang="es-ES" dirty="0" smtClean="0">
                <a:latin typeface="+mn-lt"/>
              </a:rPr>
              <a:t>:</a:t>
            </a:r>
          </a:p>
          <a:p>
            <a:endParaRPr lang="es-ES" dirty="0">
              <a:latin typeface="+mn-lt"/>
            </a:endParaRPr>
          </a:p>
          <a:p>
            <a:r>
              <a:rPr lang="es-ES" dirty="0">
                <a:latin typeface="+mn-lt"/>
              </a:rPr>
              <a:t>Nestlé España</a:t>
            </a:r>
          </a:p>
          <a:p>
            <a:r>
              <a:rPr lang="es-ES" dirty="0" err="1">
                <a:latin typeface="+mn-lt"/>
              </a:rPr>
              <a:t>Diputació</a:t>
            </a:r>
            <a:r>
              <a:rPr lang="es-ES" dirty="0">
                <a:latin typeface="+mn-lt"/>
              </a:rPr>
              <a:t> de Barcelona</a:t>
            </a:r>
          </a:p>
          <a:p>
            <a:r>
              <a:rPr lang="es-ES" dirty="0" err="1">
                <a:latin typeface="+mn-lt"/>
              </a:rPr>
              <a:t>Circuit</a:t>
            </a:r>
            <a:r>
              <a:rPr lang="es-ES" dirty="0">
                <a:latin typeface="+mn-lt"/>
              </a:rPr>
              <a:t> de Cataluña</a:t>
            </a:r>
          </a:p>
          <a:p>
            <a:r>
              <a:rPr lang="es-ES" dirty="0">
                <a:latin typeface="+mn-lt"/>
              </a:rPr>
              <a:t>UAB</a:t>
            </a:r>
          </a:p>
          <a:p>
            <a:r>
              <a:rPr lang="es-ES" dirty="0">
                <a:latin typeface="+mn-lt"/>
              </a:rPr>
              <a:t>Unesco Catalunya</a:t>
            </a:r>
          </a:p>
          <a:p>
            <a:r>
              <a:rPr lang="es-ES" dirty="0" err="1">
                <a:latin typeface="+mn-lt"/>
              </a:rPr>
              <a:t>Aigua</a:t>
            </a:r>
            <a:r>
              <a:rPr lang="es-ES" dirty="0">
                <a:latin typeface="+mn-lt"/>
              </a:rPr>
              <a:t> del </a:t>
            </a:r>
            <a:r>
              <a:rPr lang="es-ES" dirty="0" err="1" smtClean="0">
                <a:latin typeface="+mn-lt"/>
              </a:rPr>
              <a:t>Montseny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78579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Introducció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5731" y="1571612"/>
            <a:ext cx="81439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+mn-lt"/>
              </a:rPr>
              <a:t>L’objectiu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d’aquesta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xerrada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és</a:t>
            </a:r>
            <a:r>
              <a:rPr lang="es-ES" dirty="0">
                <a:latin typeface="+mn-lt"/>
              </a:rPr>
              <a:t> </a:t>
            </a:r>
            <a:r>
              <a:rPr lang="es-ES" b="1" dirty="0">
                <a:latin typeface="+mn-lt"/>
              </a:rPr>
              <a:t>presentar </a:t>
            </a:r>
            <a:r>
              <a:rPr lang="es-ES" b="1" dirty="0" err="1">
                <a:latin typeface="+mn-lt"/>
              </a:rPr>
              <a:t>pràctiques</a:t>
            </a:r>
            <a:r>
              <a:rPr lang="es-ES" b="1" dirty="0">
                <a:latin typeface="+mn-lt"/>
              </a:rPr>
              <a:t> innovadores de </a:t>
            </a:r>
            <a:r>
              <a:rPr lang="es-ES" b="1" dirty="0" err="1">
                <a:latin typeface="+mn-lt"/>
              </a:rPr>
              <a:t>màrqueting</a:t>
            </a:r>
            <a:r>
              <a:rPr lang="es-ES" b="1" dirty="0">
                <a:latin typeface="+mn-lt"/>
              </a:rPr>
              <a:t> </a:t>
            </a:r>
            <a:r>
              <a:rPr lang="es-ES" b="1" dirty="0" err="1">
                <a:latin typeface="+mn-lt"/>
              </a:rPr>
              <a:t>esportiu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amb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exemples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reals</a:t>
            </a:r>
            <a:r>
              <a:rPr lang="es-ES" dirty="0">
                <a:latin typeface="+mn-lt"/>
              </a:rPr>
              <a:t>.</a:t>
            </a:r>
            <a:br>
              <a:rPr lang="es-ES" dirty="0">
                <a:latin typeface="+mn-lt"/>
              </a:rPr>
            </a:br>
            <a:r>
              <a:rPr lang="es-ES" dirty="0">
                <a:latin typeface="+mn-lt"/>
              </a:rPr>
              <a:t/>
            </a:r>
            <a:br>
              <a:rPr lang="es-ES" dirty="0">
                <a:latin typeface="+mn-lt"/>
              </a:rPr>
            </a:br>
            <a:r>
              <a:rPr lang="es-ES" dirty="0" err="1">
                <a:latin typeface="+mn-lt"/>
              </a:rPr>
              <a:t>Aquestes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pràctiques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tenen</a:t>
            </a:r>
            <a:r>
              <a:rPr lang="es-ES" dirty="0">
                <a:latin typeface="+mn-lt"/>
              </a:rPr>
              <a:t> en </a:t>
            </a:r>
            <a:r>
              <a:rPr lang="es-ES" dirty="0" err="1">
                <a:latin typeface="+mn-lt"/>
              </a:rPr>
              <a:t>comú</a:t>
            </a:r>
            <a:r>
              <a:rPr lang="es-ES" dirty="0">
                <a:latin typeface="+mn-lt"/>
              </a:rPr>
              <a:t> que </a:t>
            </a:r>
            <a:r>
              <a:rPr lang="es-ES" dirty="0" err="1">
                <a:latin typeface="+mn-lt"/>
              </a:rPr>
              <a:t>utilitzen</a:t>
            </a:r>
            <a:r>
              <a:rPr lang="es-ES" dirty="0">
                <a:latin typeface="+mn-lt"/>
              </a:rPr>
              <a:t> Internet </a:t>
            </a:r>
            <a:r>
              <a:rPr lang="es-ES" dirty="0" err="1">
                <a:latin typeface="+mn-lt"/>
              </a:rPr>
              <a:t>com</a:t>
            </a:r>
            <a:r>
              <a:rPr lang="es-ES" dirty="0">
                <a:latin typeface="+mn-lt"/>
              </a:rPr>
              <a:t> a canal de </a:t>
            </a:r>
            <a:r>
              <a:rPr lang="es-ES" dirty="0" err="1">
                <a:latin typeface="+mn-lt"/>
              </a:rPr>
              <a:t>comunicació</a:t>
            </a:r>
            <a:r>
              <a:rPr lang="es-ES" dirty="0">
                <a:latin typeface="+mn-lt"/>
              </a:rPr>
              <a:t>.</a:t>
            </a:r>
            <a:br>
              <a:rPr lang="es-ES" dirty="0">
                <a:latin typeface="+mn-lt"/>
              </a:rPr>
            </a:br>
            <a:r>
              <a:rPr lang="es-ES" dirty="0">
                <a:latin typeface="+mn-lt"/>
              </a:rPr>
              <a:t/>
            </a:r>
            <a:br>
              <a:rPr lang="es-ES" dirty="0">
                <a:latin typeface="+mn-lt"/>
              </a:rPr>
            </a:br>
            <a:r>
              <a:rPr lang="es-ES" dirty="0">
                <a:latin typeface="+mn-lt"/>
              </a:rPr>
              <a:t>Internet es </a:t>
            </a:r>
            <a:r>
              <a:rPr lang="es-ES" dirty="0" err="1">
                <a:latin typeface="+mn-lt"/>
              </a:rPr>
              <a:t>pot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utilitzar</a:t>
            </a:r>
            <a:r>
              <a:rPr lang="es-ES" dirty="0">
                <a:latin typeface="+mn-lt"/>
              </a:rPr>
              <a:t> per a multitud de </a:t>
            </a:r>
            <a:r>
              <a:rPr lang="es-ES" dirty="0" err="1">
                <a:latin typeface="+mn-lt"/>
              </a:rPr>
              <a:t>propòsits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relacionats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amb</a:t>
            </a:r>
            <a:r>
              <a:rPr lang="es-ES" dirty="0">
                <a:latin typeface="+mn-lt"/>
              </a:rPr>
              <a:t> la </a:t>
            </a:r>
            <a:r>
              <a:rPr lang="es-ES" dirty="0" err="1">
                <a:latin typeface="+mn-lt"/>
              </a:rPr>
              <a:t>gestió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esportiva</a:t>
            </a:r>
            <a:r>
              <a:rPr lang="es-ES" dirty="0">
                <a:latin typeface="+mn-lt"/>
              </a:rPr>
              <a:t>, </a:t>
            </a:r>
            <a:r>
              <a:rPr lang="es-ES" dirty="0" err="1">
                <a:latin typeface="+mn-lt"/>
              </a:rPr>
              <a:t>però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avui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ens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centrarem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només</a:t>
            </a:r>
            <a:r>
              <a:rPr lang="es-ES" dirty="0">
                <a:latin typeface="+mn-lt"/>
              </a:rPr>
              <a:t> en dos: </a:t>
            </a:r>
            <a:br>
              <a:rPr lang="es-ES" dirty="0">
                <a:latin typeface="+mn-lt"/>
              </a:rPr>
            </a:br>
            <a:r>
              <a:rPr lang="es-ES" dirty="0" smtClean="0">
                <a:latin typeface="+mn-lt"/>
              </a:rPr>
              <a:t>- </a:t>
            </a:r>
            <a:r>
              <a:rPr lang="es-ES" dirty="0" err="1" smtClean="0">
                <a:latin typeface="+mn-lt"/>
              </a:rPr>
              <a:t>Com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>
                <a:latin typeface="+mn-lt"/>
              </a:rPr>
              <a:t>els</a:t>
            </a:r>
            <a:r>
              <a:rPr lang="es-ES" dirty="0">
                <a:latin typeface="+mn-lt"/>
              </a:rPr>
              <a:t> clubs poden </a:t>
            </a:r>
            <a:r>
              <a:rPr lang="es-ES" b="1" dirty="0" err="1">
                <a:latin typeface="+mn-lt"/>
              </a:rPr>
              <a:t>guanyar</a:t>
            </a:r>
            <a:r>
              <a:rPr lang="es-ES" b="1" dirty="0">
                <a:latin typeface="+mn-lt"/>
              </a:rPr>
              <a:t> </a:t>
            </a:r>
            <a:r>
              <a:rPr lang="es-ES" b="1" dirty="0" err="1">
                <a:latin typeface="+mn-lt"/>
              </a:rPr>
              <a:t>nous</a:t>
            </a:r>
            <a:r>
              <a:rPr lang="es-ES" b="1" dirty="0">
                <a:latin typeface="+mn-lt"/>
              </a:rPr>
              <a:t> </a:t>
            </a:r>
            <a:r>
              <a:rPr lang="es-ES" b="1" dirty="0" err="1">
                <a:latin typeface="+mn-lt"/>
              </a:rPr>
              <a:t>abonats</a:t>
            </a:r>
            <a:r>
              <a:rPr lang="es-ES" dirty="0">
                <a:latin typeface="+mn-lt"/>
              </a:rPr>
              <a:t>.</a:t>
            </a:r>
          </a:p>
          <a:p>
            <a:r>
              <a:rPr lang="es-ES" dirty="0" smtClean="0">
                <a:latin typeface="+mn-lt"/>
              </a:rPr>
              <a:t>- </a:t>
            </a:r>
            <a:r>
              <a:rPr lang="es-ES" dirty="0" err="1" smtClean="0">
                <a:latin typeface="+mn-lt"/>
              </a:rPr>
              <a:t>Com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>
                <a:latin typeface="+mn-lt"/>
              </a:rPr>
              <a:t>els</a:t>
            </a:r>
            <a:r>
              <a:rPr lang="es-ES" dirty="0">
                <a:latin typeface="+mn-lt"/>
              </a:rPr>
              <a:t> clubs poden </a:t>
            </a:r>
            <a:r>
              <a:rPr lang="es-ES" b="1" dirty="0" err="1">
                <a:latin typeface="+mn-lt"/>
              </a:rPr>
              <a:t>millorar</a:t>
            </a:r>
            <a:r>
              <a:rPr lang="es-ES" b="1" dirty="0">
                <a:latin typeface="+mn-lt"/>
              </a:rPr>
              <a:t> </a:t>
            </a:r>
            <a:r>
              <a:rPr lang="es-ES" b="1" dirty="0" err="1">
                <a:latin typeface="+mn-lt"/>
              </a:rPr>
              <a:t>l’experiència</a:t>
            </a:r>
            <a:r>
              <a:rPr lang="es-ES" b="1" dirty="0">
                <a:latin typeface="+mn-lt"/>
              </a:rPr>
              <a:t> </a:t>
            </a:r>
            <a:r>
              <a:rPr lang="es-ES" b="1" dirty="0" err="1">
                <a:latin typeface="+mn-lt"/>
              </a:rPr>
              <a:t>dels</a:t>
            </a:r>
            <a:r>
              <a:rPr lang="es-ES" b="1" dirty="0">
                <a:latin typeface="+mn-lt"/>
              </a:rPr>
              <a:t> </a:t>
            </a:r>
            <a:r>
              <a:rPr lang="es-ES" b="1" dirty="0" err="1">
                <a:latin typeface="+mn-lt"/>
              </a:rPr>
              <a:t>abonats</a:t>
            </a:r>
            <a:r>
              <a:rPr lang="es-ES" dirty="0">
                <a:latin typeface="+mn-lt"/>
              </a:rPr>
              <a:t> que </a:t>
            </a:r>
            <a:r>
              <a:rPr lang="es-ES" dirty="0" err="1">
                <a:latin typeface="+mn-lt"/>
              </a:rPr>
              <a:t>ja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tenen</a:t>
            </a:r>
            <a:r>
              <a:rPr lang="es-ES" dirty="0">
                <a:latin typeface="+mn-lt"/>
              </a:rPr>
              <a:t>.</a:t>
            </a:r>
          </a:p>
          <a:p>
            <a:r>
              <a:rPr lang="es-ES" dirty="0">
                <a:latin typeface="+mn-lt"/>
              </a:rPr>
              <a:t/>
            </a:r>
            <a:br>
              <a:rPr lang="es-ES" dirty="0">
                <a:latin typeface="+mn-lt"/>
              </a:rPr>
            </a:br>
            <a:r>
              <a:rPr lang="es-ES" dirty="0">
                <a:latin typeface="+mn-lt"/>
              </a:rPr>
              <a:t>Per recopilar </a:t>
            </a:r>
            <a:r>
              <a:rPr lang="es-ES" dirty="0" err="1">
                <a:latin typeface="+mn-lt"/>
              </a:rPr>
              <a:t>exemples</a:t>
            </a:r>
            <a:r>
              <a:rPr lang="es-ES" dirty="0">
                <a:latin typeface="+mn-lt"/>
              </a:rPr>
              <a:t>, </a:t>
            </a:r>
            <a:r>
              <a:rPr lang="es-ES" dirty="0" err="1">
                <a:latin typeface="+mn-lt"/>
              </a:rPr>
              <a:t>ens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hem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fixat</a:t>
            </a:r>
            <a:r>
              <a:rPr lang="es-ES" dirty="0">
                <a:latin typeface="+mn-lt"/>
              </a:rPr>
              <a:t> el clubs </a:t>
            </a:r>
            <a:r>
              <a:rPr lang="es-ES" dirty="0" err="1">
                <a:latin typeface="+mn-lt"/>
              </a:rPr>
              <a:t>esportius</a:t>
            </a:r>
            <a:r>
              <a:rPr lang="es-ES" dirty="0">
                <a:latin typeface="+mn-lt"/>
              </a:rPr>
              <a:t> de diversos </a:t>
            </a:r>
            <a:r>
              <a:rPr lang="es-ES" dirty="0" err="1">
                <a:latin typeface="+mn-lt"/>
              </a:rPr>
              <a:t>esports</a:t>
            </a:r>
            <a:r>
              <a:rPr lang="es-ES" dirty="0">
                <a:latin typeface="+mn-lt"/>
              </a:rPr>
              <a:t>:</a:t>
            </a:r>
            <a:br>
              <a:rPr lang="es-ES" dirty="0">
                <a:latin typeface="+mn-lt"/>
              </a:rPr>
            </a:br>
            <a:r>
              <a:rPr lang="es-ES" dirty="0" smtClean="0">
                <a:latin typeface="+mn-lt"/>
              </a:rPr>
              <a:t>- Futbol</a:t>
            </a:r>
            <a:endParaRPr lang="es-ES" dirty="0">
              <a:latin typeface="+mn-lt"/>
            </a:endParaRPr>
          </a:p>
          <a:p>
            <a:r>
              <a:rPr lang="es-ES" dirty="0" smtClean="0">
                <a:latin typeface="+mn-lt"/>
              </a:rPr>
              <a:t>- </a:t>
            </a:r>
            <a:r>
              <a:rPr lang="es-ES" dirty="0" err="1" smtClean="0">
                <a:latin typeface="+mn-lt"/>
              </a:rPr>
              <a:t>Bàsquet</a:t>
            </a:r>
            <a:endParaRPr lang="es-ES" dirty="0">
              <a:latin typeface="+mn-lt"/>
            </a:endParaRPr>
          </a:p>
          <a:p>
            <a:r>
              <a:rPr lang="es-ES" dirty="0" smtClean="0">
                <a:latin typeface="+mn-lt"/>
              </a:rPr>
              <a:t>- Futbol </a:t>
            </a:r>
            <a:r>
              <a:rPr lang="es-ES" dirty="0" err="1">
                <a:latin typeface="+mn-lt"/>
              </a:rPr>
              <a:t>americà</a:t>
            </a:r>
            <a:endParaRPr lang="es-ES" dirty="0">
              <a:latin typeface="+mn-lt"/>
            </a:endParaRPr>
          </a:p>
          <a:p>
            <a:r>
              <a:rPr lang="es-ES" dirty="0" smtClean="0">
                <a:latin typeface="+mn-lt"/>
              </a:rPr>
              <a:t>- Beisbol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78579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Introducció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5731" y="1571612"/>
            <a:ext cx="8143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+mn-lt"/>
              </a:rPr>
              <a:t>Un web </a:t>
            </a:r>
            <a:r>
              <a:rPr lang="es-ES" dirty="0" err="1" smtClean="0">
                <a:latin typeface="+mn-lt"/>
              </a:rPr>
              <a:t>és</a:t>
            </a:r>
            <a:r>
              <a:rPr lang="es-ES" dirty="0" smtClean="0">
                <a:latin typeface="+mn-lt"/>
              </a:rPr>
              <a:t> un </a:t>
            </a:r>
            <a:r>
              <a:rPr lang="es-ES" dirty="0" err="1" smtClean="0">
                <a:latin typeface="+mn-lt"/>
              </a:rPr>
              <a:t>mitjà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molt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efectiu</a:t>
            </a:r>
            <a:r>
              <a:rPr lang="es-ES" dirty="0" smtClean="0">
                <a:latin typeface="+mn-lt"/>
              </a:rPr>
              <a:t> per presentar </a:t>
            </a:r>
            <a:r>
              <a:rPr lang="es-ES" dirty="0" err="1" smtClean="0">
                <a:latin typeface="+mn-lt"/>
              </a:rPr>
              <a:t>els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avantatges</a:t>
            </a:r>
            <a:r>
              <a:rPr lang="es-ES" dirty="0" smtClean="0">
                <a:latin typeface="+mn-lt"/>
              </a:rPr>
              <a:t> de ser </a:t>
            </a:r>
            <a:r>
              <a:rPr lang="es-ES" dirty="0" err="1" smtClean="0">
                <a:latin typeface="+mn-lt"/>
              </a:rPr>
              <a:t>abonat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d’un</a:t>
            </a:r>
            <a:r>
              <a:rPr lang="es-ES" dirty="0" smtClean="0">
                <a:latin typeface="+mn-lt"/>
              </a:rPr>
              <a:t> club.</a:t>
            </a:r>
          </a:p>
          <a:p>
            <a:endParaRPr lang="es-ES" dirty="0" smtClean="0">
              <a:latin typeface="+mn-lt"/>
            </a:endParaRPr>
          </a:p>
          <a:p>
            <a:r>
              <a:rPr lang="es-ES" dirty="0" smtClean="0">
                <a:latin typeface="+mn-lt"/>
              </a:rPr>
              <a:t>El web per captar </a:t>
            </a:r>
            <a:r>
              <a:rPr lang="es-ES" dirty="0" err="1" smtClean="0">
                <a:latin typeface="+mn-lt"/>
              </a:rPr>
              <a:t>abonats</a:t>
            </a:r>
            <a:r>
              <a:rPr lang="es-ES" dirty="0" smtClean="0">
                <a:latin typeface="+mn-lt"/>
              </a:rPr>
              <a:t> </a:t>
            </a:r>
            <a:r>
              <a:rPr lang="es-ES" b="1" dirty="0" smtClean="0">
                <a:latin typeface="+mn-lt"/>
              </a:rPr>
              <a:t>ha de </a:t>
            </a:r>
            <a:r>
              <a:rPr lang="es-ES" b="1" dirty="0" err="1" smtClean="0">
                <a:latin typeface="+mn-lt"/>
              </a:rPr>
              <a:t>oferir</a:t>
            </a:r>
            <a:r>
              <a:rPr lang="es-ES" b="1" dirty="0" smtClean="0">
                <a:latin typeface="+mn-lt"/>
              </a:rPr>
              <a:t> </a:t>
            </a:r>
            <a:r>
              <a:rPr lang="es-ES" b="1" dirty="0" err="1" smtClean="0">
                <a:latin typeface="+mn-lt"/>
              </a:rPr>
              <a:t>respostes</a:t>
            </a:r>
            <a:r>
              <a:rPr lang="es-ES" dirty="0" smtClean="0">
                <a:latin typeface="+mn-lt"/>
              </a:rPr>
              <a:t> a les preguntes que es fan </a:t>
            </a:r>
            <a:r>
              <a:rPr lang="es-ES" dirty="0" err="1" smtClean="0">
                <a:latin typeface="+mn-lt"/>
              </a:rPr>
              <a:t>els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seguidors</a:t>
            </a:r>
            <a:r>
              <a:rPr lang="es-ES" dirty="0" smtClean="0">
                <a:latin typeface="+mn-lt"/>
              </a:rPr>
              <a:t>:</a:t>
            </a:r>
          </a:p>
          <a:p>
            <a:endParaRPr lang="es-ES" dirty="0" smtClean="0">
              <a:latin typeface="+mn-lt"/>
            </a:endParaRPr>
          </a:p>
          <a:p>
            <a:r>
              <a:rPr lang="es-ES" dirty="0" err="1" smtClean="0">
                <a:latin typeface="+mn-lt"/>
              </a:rPr>
              <a:t>Què</a:t>
            </a:r>
            <a:r>
              <a:rPr lang="es-ES" dirty="0" smtClean="0">
                <a:latin typeface="+mn-lt"/>
              </a:rPr>
              <a:t> significa ser </a:t>
            </a:r>
            <a:r>
              <a:rPr lang="es-ES" dirty="0" err="1" smtClean="0">
                <a:latin typeface="+mn-lt"/>
              </a:rPr>
              <a:t>abonat</a:t>
            </a:r>
            <a:r>
              <a:rPr lang="es-ES" dirty="0" smtClean="0">
                <a:latin typeface="+mn-lt"/>
              </a:rPr>
              <a:t>?</a:t>
            </a:r>
          </a:p>
          <a:p>
            <a:r>
              <a:rPr lang="es-ES" dirty="0" err="1" smtClean="0">
                <a:latin typeface="+mn-lt"/>
              </a:rPr>
              <a:t>Quins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són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els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avantatges</a:t>
            </a:r>
            <a:r>
              <a:rPr lang="es-ES" dirty="0" smtClean="0">
                <a:latin typeface="+mn-lt"/>
              </a:rPr>
              <a:t>?</a:t>
            </a:r>
          </a:p>
          <a:p>
            <a:r>
              <a:rPr lang="es-ES" dirty="0" err="1" smtClean="0">
                <a:latin typeface="+mn-lt"/>
              </a:rPr>
              <a:t>Quant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em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costarà</a:t>
            </a:r>
            <a:r>
              <a:rPr lang="es-ES" dirty="0" smtClean="0">
                <a:latin typeface="+mn-lt"/>
              </a:rPr>
              <a:t>?</a:t>
            </a:r>
          </a:p>
          <a:p>
            <a:r>
              <a:rPr lang="es-ES" dirty="0" err="1" smtClean="0">
                <a:latin typeface="+mn-lt"/>
              </a:rPr>
              <a:t>Com</a:t>
            </a:r>
            <a:r>
              <a:rPr lang="es-ES" dirty="0" smtClean="0">
                <a:latin typeface="+mn-lt"/>
              </a:rPr>
              <a:t> inicio el </a:t>
            </a:r>
            <a:r>
              <a:rPr lang="es-ES" dirty="0" err="1" smtClean="0">
                <a:latin typeface="+mn-lt"/>
              </a:rPr>
              <a:t>procés</a:t>
            </a:r>
            <a:r>
              <a:rPr lang="es-ES" dirty="0" smtClean="0">
                <a:latin typeface="+mn-lt"/>
              </a:rPr>
              <a:t> per </a:t>
            </a:r>
            <a:r>
              <a:rPr lang="es-ES" dirty="0" err="1" smtClean="0">
                <a:latin typeface="+mn-lt"/>
              </a:rPr>
              <a:t>fer</a:t>
            </a:r>
            <a:r>
              <a:rPr lang="es-ES" dirty="0" smtClean="0">
                <a:latin typeface="+mn-lt"/>
              </a:rPr>
              <a:t>-me </a:t>
            </a:r>
            <a:r>
              <a:rPr lang="es-ES" dirty="0" err="1" smtClean="0">
                <a:latin typeface="+mn-lt"/>
              </a:rPr>
              <a:t>abonat</a:t>
            </a:r>
            <a:r>
              <a:rPr lang="es-ES" dirty="0" smtClean="0">
                <a:latin typeface="+mn-lt"/>
              </a:rPr>
              <a:t>?</a:t>
            </a:r>
          </a:p>
          <a:p>
            <a:endParaRPr lang="es-ES" dirty="0">
              <a:latin typeface="+mn-lt"/>
            </a:endParaRPr>
          </a:p>
          <a:p>
            <a:r>
              <a:rPr lang="es-ES" dirty="0" smtClean="0">
                <a:latin typeface="+mn-lt"/>
              </a:rPr>
              <a:t>Per </a:t>
            </a:r>
            <a:r>
              <a:rPr lang="es-ES" dirty="0" err="1" smtClean="0">
                <a:latin typeface="+mn-lt"/>
              </a:rPr>
              <a:t>aconseguir-ho</a:t>
            </a:r>
            <a:r>
              <a:rPr lang="es-ES" dirty="0" smtClean="0">
                <a:latin typeface="+mn-lt"/>
              </a:rPr>
              <a:t>, </a:t>
            </a:r>
            <a:r>
              <a:rPr lang="es-ES" dirty="0" err="1" smtClean="0">
                <a:latin typeface="+mn-lt"/>
              </a:rPr>
              <a:t>els</a:t>
            </a:r>
            <a:r>
              <a:rPr lang="es-ES" dirty="0" smtClean="0">
                <a:latin typeface="+mn-lt"/>
              </a:rPr>
              <a:t> clubs poden adoptar </a:t>
            </a:r>
            <a:r>
              <a:rPr lang="es-ES" dirty="0" err="1" smtClean="0">
                <a:latin typeface="+mn-lt"/>
              </a:rPr>
              <a:t>dues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estratègies</a:t>
            </a:r>
            <a:r>
              <a:rPr lang="es-ES" dirty="0" smtClean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2" y="250825"/>
            <a:ext cx="388937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Integrar la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captació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d’abonats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al web del club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14349" name="Picture 13" descr="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692150"/>
            <a:ext cx="7273925" cy="530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2" y="250825"/>
            <a:ext cx="517525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Crear un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lloc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web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independent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dedicat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exclusivament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aquest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objectiu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21512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1516" name="Picture 12" descr="\\SICILIA\data\inbox\Rubén\espanyol\captures\raptors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7869" y="784108"/>
            <a:ext cx="7146031" cy="5216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Accés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la zona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d’abonaments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22536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2539" name="Picture 11" descr="3-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9963" y="692150"/>
            <a:ext cx="7273925" cy="530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Accés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la zona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d’abonaments</a:t>
            </a:r>
            <a:endParaRPr lang="es-ES" sz="1300" dirty="0" smtClean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2356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3563" name="Picture 11" descr="4-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3150" y="765175"/>
            <a:ext cx="7170738" cy="5233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Accés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la zona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d’abonaments</a:t>
            </a:r>
            <a:endParaRPr lang="es-ES" sz="1300" dirty="0" smtClean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24584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4587" name="Picture 11" descr="5-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738" y="735013"/>
            <a:ext cx="7242175" cy="5286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78579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ara?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75731" y="1571612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+mn-lt"/>
              </a:rPr>
              <a:t>Un </a:t>
            </a:r>
            <a:r>
              <a:rPr lang="es-ES" dirty="0" err="1" smtClean="0">
                <a:latin typeface="+mn-lt"/>
              </a:rPr>
              <a:t>cop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hem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conduït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l’aficionat</a:t>
            </a:r>
            <a:r>
              <a:rPr lang="es-ES" dirty="0" smtClean="0">
                <a:latin typeface="+mn-lt"/>
              </a:rPr>
              <a:t> a </a:t>
            </a:r>
            <a:r>
              <a:rPr lang="es-ES" dirty="0" err="1" smtClean="0">
                <a:latin typeface="+mn-lt"/>
              </a:rPr>
              <a:t>l’espai</a:t>
            </a:r>
            <a:r>
              <a:rPr lang="es-ES" dirty="0" smtClean="0">
                <a:latin typeface="+mn-lt"/>
              </a:rPr>
              <a:t> de venda </a:t>
            </a:r>
            <a:r>
              <a:rPr lang="es-ES" dirty="0" err="1" smtClean="0">
                <a:latin typeface="+mn-lt"/>
              </a:rPr>
              <a:t>d’abonaments</a:t>
            </a:r>
            <a:r>
              <a:rPr lang="es-ES" dirty="0" smtClean="0">
                <a:latin typeface="+mn-lt"/>
              </a:rPr>
              <a:t>, cal </a:t>
            </a:r>
            <a:r>
              <a:rPr lang="es-ES" dirty="0" err="1" smtClean="0">
                <a:latin typeface="+mn-lt"/>
              </a:rPr>
              <a:t>seduir</a:t>
            </a:r>
            <a:r>
              <a:rPr lang="es-ES" dirty="0" smtClean="0">
                <a:latin typeface="+mn-lt"/>
              </a:rPr>
              <a:t>-lo i </a:t>
            </a:r>
            <a:r>
              <a:rPr lang="es-ES" dirty="0" err="1" smtClean="0">
                <a:latin typeface="+mn-lt"/>
              </a:rPr>
              <a:t>convence’l</a:t>
            </a:r>
            <a:r>
              <a:rPr lang="es-ES" dirty="0" smtClean="0">
                <a:latin typeface="+mn-lt"/>
              </a:rPr>
              <a:t>. La </a:t>
            </a:r>
            <a:r>
              <a:rPr lang="es-ES" dirty="0" err="1" smtClean="0">
                <a:latin typeface="+mn-lt"/>
              </a:rPr>
              <a:t>seducció</a:t>
            </a:r>
            <a:r>
              <a:rPr lang="es-ES" dirty="0" smtClean="0">
                <a:latin typeface="+mn-lt"/>
              </a:rPr>
              <a:t> es fa a través </a:t>
            </a:r>
            <a:r>
              <a:rPr lang="es-ES" dirty="0" err="1" smtClean="0">
                <a:latin typeface="+mn-lt"/>
              </a:rPr>
              <a:t>d’emocions</a:t>
            </a:r>
            <a:r>
              <a:rPr lang="es-ES" dirty="0" smtClean="0">
                <a:latin typeface="+mn-lt"/>
              </a:rPr>
              <a:t>; el </a:t>
            </a:r>
            <a:r>
              <a:rPr lang="es-ES" dirty="0" err="1" smtClean="0">
                <a:latin typeface="+mn-lt"/>
              </a:rPr>
              <a:t>convenciment</a:t>
            </a:r>
            <a:r>
              <a:rPr lang="es-ES" dirty="0" smtClean="0">
                <a:latin typeface="+mn-lt"/>
              </a:rPr>
              <a:t>, a través de </a:t>
            </a:r>
            <a:r>
              <a:rPr lang="es-ES" dirty="0" err="1" smtClean="0">
                <a:latin typeface="+mn-lt"/>
              </a:rPr>
              <a:t>raons</a:t>
            </a:r>
            <a:r>
              <a:rPr lang="es-ES" dirty="0" smtClean="0">
                <a:latin typeface="+mn-lt"/>
              </a:rPr>
              <a:t>.</a:t>
            </a:r>
          </a:p>
          <a:p>
            <a:endParaRPr lang="es-ES" dirty="0" smtClean="0">
              <a:latin typeface="+mn-lt"/>
            </a:endParaRPr>
          </a:p>
          <a:p>
            <a:r>
              <a:rPr lang="es-ES" dirty="0" err="1" smtClean="0">
                <a:latin typeface="+mn-lt"/>
              </a:rPr>
              <a:t>Aquestes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són</a:t>
            </a:r>
            <a:r>
              <a:rPr lang="es-ES" dirty="0" smtClean="0">
                <a:latin typeface="+mn-lt"/>
              </a:rPr>
              <a:t> </a:t>
            </a:r>
            <a:r>
              <a:rPr lang="es-ES" b="1" dirty="0" err="1" smtClean="0">
                <a:latin typeface="+mn-lt"/>
              </a:rPr>
              <a:t>algunes</a:t>
            </a:r>
            <a:r>
              <a:rPr lang="es-ES" b="1" dirty="0" smtClean="0">
                <a:latin typeface="+mn-lt"/>
              </a:rPr>
              <a:t> </a:t>
            </a:r>
            <a:r>
              <a:rPr lang="es-ES" b="1" dirty="0" err="1" smtClean="0">
                <a:latin typeface="+mn-lt"/>
              </a:rPr>
              <a:t>maneres</a:t>
            </a:r>
            <a:r>
              <a:rPr lang="es-ES" b="1" dirty="0" smtClean="0">
                <a:latin typeface="+mn-lt"/>
              </a:rPr>
              <a:t> de </a:t>
            </a:r>
            <a:r>
              <a:rPr lang="es-ES" b="1" dirty="0" err="1" smtClean="0">
                <a:latin typeface="+mn-lt"/>
              </a:rPr>
              <a:t>fer-ho</a:t>
            </a:r>
            <a:r>
              <a:rPr lang="es-ES" dirty="0" smtClean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257174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Com </a:t>
            </a:r>
            <a:r>
              <a:rPr lang="pt-BR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pot</a:t>
            </a:r>
            <a:r>
              <a:rPr lang="pt-BR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ajudar Internet a </a:t>
            </a:r>
            <a:r>
              <a:rPr lang="pt-BR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guanyar</a:t>
            </a:r>
            <a:r>
              <a:rPr lang="pt-BR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nous</a:t>
            </a:r>
            <a:r>
              <a:rPr lang="pt-BR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abonats</a:t>
            </a:r>
            <a:r>
              <a:rPr lang="pt-BR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?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1269992" y="2571744"/>
            <a:ext cx="660401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Presentar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de forma clara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els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preus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els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beneficis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dels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abonaments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6872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6875" name="Picture 11" descr="1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2688" y="847725"/>
            <a:ext cx="6989762" cy="5102225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26632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6635" name="Picture 11" descr="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708025"/>
            <a:ext cx="7278687" cy="5313363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27656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7660" name="Picture 12" descr="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765175"/>
            <a:ext cx="7129462" cy="5203825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9944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9947" name="Picture 11" descr="1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765175"/>
            <a:ext cx="7200900" cy="5256213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392877" y="2571744"/>
            <a:ext cx="8358246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Emocionar-lo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amb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imatges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i vídeos del seu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equip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2868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6082" name="Picture 2" descr="\\SICILIA\data\inbox\Rubén\espanyol\captures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70751"/>
            <a:ext cx="6929486" cy="5058579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2868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8683" name="Picture 11" descr="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7600" y="836613"/>
            <a:ext cx="6983413" cy="5097462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29704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29707" name="Picture 11" descr="8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776288"/>
            <a:ext cx="6985000" cy="5100637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29704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5058" name="Picture 2" descr="\\SICILIA\data\inbox\Rubén\espanyol\captures\carta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785794"/>
            <a:ext cx="7072362" cy="5162881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1410869" y="2571744"/>
            <a:ext cx="63222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Ensenyar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-li com es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veurà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el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camp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des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la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seva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localitat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380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3803" name="Picture 11" descr="1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836613"/>
            <a:ext cx="6985000" cy="5097462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4824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4827" name="Picture 11" descr="1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815975"/>
            <a:ext cx="7129463" cy="5203825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5848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5851" name="Picture 11" descr="1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4575" y="798513"/>
            <a:ext cx="7056438" cy="5151437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1410869" y="2571744"/>
            <a:ext cx="63222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Presumir de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les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instal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·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lacions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del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club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destacant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serveis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exclusius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0968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0971" name="Picture 11" descr="18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730250"/>
            <a:ext cx="7200900" cy="5257800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1992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1995" name="Picture 11" descr="19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765175"/>
            <a:ext cx="7200900" cy="5257800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3016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3020" name="Picture 12" descr="2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746125"/>
            <a:ext cx="7127875" cy="5203825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1410869" y="2571744"/>
            <a:ext cx="63222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Fer-lo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riure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0728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0731" name="Picture 11" descr="9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765175"/>
            <a:ext cx="7056438" cy="5151438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32776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32779" name="Picture 11" descr="10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765175"/>
            <a:ext cx="7127875" cy="5203825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1919865" y="2571744"/>
            <a:ext cx="5304271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Oferir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diverses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vies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contacte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: email,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telèfon</a:t>
            </a:r>
            <a:r>
              <a:rPr lang="pt-BR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pt-BR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xat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4044" name="Picture 12" descr="\\SICILIA\data\inbox\Rubén\espanyol\captures\help-aston-vila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642918"/>
            <a:ext cx="7339440" cy="5357850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7106" name="Picture 2" descr="\\SICILIA\data\inbox\Rubén\espanyol\captures\help-hawk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8037" y="785795"/>
            <a:ext cx="7045863" cy="5143536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8130" name="Picture 2" descr="\\SICILIA\data\inbox\Rubén\espanyol\captures\help-raptors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818600"/>
            <a:ext cx="7000924" cy="511073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Presentant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els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avantatges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49154" name="Picture 2" descr="\\SICILIA\data\inbox\Rubén\espanyol\captures\help-whesthamjpg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785795"/>
            <a:ext cx="7045863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1269992" y="2571744"/>
            <a:ext cx="660401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Facilitar el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procés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contractació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la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contractació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la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contractació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50178" name="Picture 2" descr="\\SICILIA\data\inbox\Rubén\espanyol\captures\fulam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9" y="738982"/>
            <a:ext cx="7109990" cy="5190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la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contractació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51203" name="Picture 3" descr="\\SICILIA\data\inbox\Rubén\espanyol\captures\comprar-rapt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7" y="752932"/>
            <a:ext cx="7090878" cy="5176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la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contractació</a:t>
            </a:r>
            <a:endParaRPr lang="es-ES" sz="1300" dirty="0" smtClean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52226" name="Picture 2" descr="\\SICILIA\data\inbox\Rubén\espanyol\captures\comprar-west-ham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785794"/>
            <a:ext cx="7072362" cy="5162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750067" y="2571744"/>
            <a:ext cx="7643866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Difondre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el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missatge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 a través de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xarxes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socials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Difusió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les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xarxes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socials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Difusió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les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xarxes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socials</a:t>
            </a:r>
            <a:endParaRPr lang="es-ES" sz="1300" dirty="0" smtClean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53250" name="Picture 2" descr="\\SICILIA\data\inbox\Rubén\espanyol\captures\2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1" y="785795"/>
            <a:ext cx="7143722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Difusió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les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xarxes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socials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pic>
        <p:nvPicPr>
          <p:cNvPr id="54274" name="Picture 2" descr="\\SICILIA\data\inbox\Rubén\espanyol\captures\pistons-sha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785794"/>
            <a:ext cx="7045862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Difusió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a les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xarxes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socials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55298" name="Picture 2" descr="\\SICILIA\data\inbox\Rubén\espanyol\captures\compartir-tex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785794"/>
            <a:ext cx="7143723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750067" y="2571744"/>
            <a:ext cx="732239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Com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pot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ajudar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Internet a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millorar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l’experiència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dels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abonats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?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el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procés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renovació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56322" name="Picture 2" descr="\\SICILIA\data\inbox\Rubén\espanyol\captures\manci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14356"/>
            <a:ext cx="7241581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el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procés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renovació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57346" name="Picture 2" descr="\\SICILIA\data\inbox\Rubén\espanyol\captures\manches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24369"/>
            <a:ext cx="6993020" cy="5104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el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procés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renovació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58370" name="Picture 2" descr="\\SICILIA\data\inbox\Rubén\espanyol\captures\arse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57232"/>
            <a:ext cx="6858048" cy="50064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44040" name="Picture 8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>
                <a:solidFill>
                  <a:srgbClr val="B4B4B4"/>
                </a:solidFill>
                <a:latin typeface="Delicious" pitchFamily="50" charset="0"/>
              </a:rPr>
              <a:t>Noves tendències en màrqueting digital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Facilitar el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procés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renovació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59394" name="Picture 2" descr="\\SICILIA\data\inbox\Rubén\espanyol\captures\comprar-west-h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441" y="857232"/>
            <a:ext cx="6850145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750067" y="2571744"/>
            <a:ext cx="732239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Agilitzar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l’alliberament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seients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Agilitazar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l’alliberament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seients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Agilitazar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l’alliberament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seients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60418" name="Picture 2" descr="\\SICILIA\data\inbox\Rubén\espanyol\captures\mineso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3019" y="785794"/>
            <a:ext cx="6948005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68313" y="250825"/>
            <a:ext cx="2989262" cy="290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Agilitazar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l’alliberament</a:t>
            </a:r>
            <a:r>
              <a:rPr lang="es-ES" sz="1300" dirty="0" smtClean="0">
                <a:solidFill>
                  <a:srgbClr val="595959"/>
                </a:solidFill>
                <a:latin typeface="Delicious Heavy" pitchFamily="50" charset="0"/>
              </a:rPr>
              <a:t> de </a:t>
            </a:r>
            <a:r>
              <a:rPr lang="es-ES" sz="1300" dirty="0" err="1" smtClean="0">
                <a:solidFill>
                  <a:srgbClr val="595959"/>
                </a:solidFill>
                <a:latin typeface="Delicious Heavy" pitchFamily="50" charset="0"/>
              </a:rPr>
              <a:t>seients</a:t>
            </a:r>
            <a:endParaRPr lang="es-ES" sz="1300" dirty="0">
              <a:solidFill>
                <a:srgbClr val="595959"/>
              </a:solidFill>
              <a:latin typeface="Delicious Heavy" pitchFamily="50" charset="0"/>
            </a:endParaRPr>
          </a:p>
        </p:txBody>
      </p:sp>
      <p:pic>
        <p:nvPicPr>
          <p:cNvPr id="61442" name="Picture 2" descr="\\SICILIA\data\inbox\Rubén\espanyol\captures\arsena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4457" y="785794"/>
            <a:ext cx="6948005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78579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Quines</a:t>
            </a:r>
            <a:r>
              <a:rPr lang="es-ES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d’aquestes</a:t>
            </a:r>
            <a:r>
              <a:rPr lang="es-ES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idees </a:t>
            </a:r>
            <a:r>
              <a:rPr lang="es-ES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són</a:t>
            </a:r>
            <a:r>
              <a:rPr lang="es-ES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aplicables al </a:t>
            </a:r>
            <a:r>
              <a:rPr lang="es-ES" sz="250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teu</a:t>
            </a:r>
            <a:r>
              <a:rPr lang="es-ES" sz="25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club?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5731" y="1571612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+mn-lt"/>
              </a:rPr>
              <a:t>Hi</a:t>
            </a:r>
            <a:r>
              <a:rPr lang="es-ES" dirty="0" smtClean="0">
                <a:latin typeface="+mn-lt"/>
              </a:rPr>
              <a:t> ha idees que </a:t>
            </a:r>
            <a:r>
              <a:rPr lang="es-ES" dirty="0" err="1" smtClean="0">
                <a:latin typeface="+mn-lt"/>
              </a:rPr>
              <a:t>s’han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vist</a:t>
            </a:r>
            <a:r>
              <a:rPr lang="es-ES" dirty="0" smtClean="0">
                <a:latin typeface="+mn-lt"/>
              </a:rPr>
              <a:t> que </a:t>
            </a:r>
            <a:r>
              <a:rPr lang="es-ES" dirty="0" err="1" smtClean="0">
                <a:latin typeface="+mn-lt"/>
              </a:rPr>
              <a:t>són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fàcilment</a:t>
            </a:r>
            <a:r>
              <a:rPr lang="es-ES" dirty="0" smtClean="0">
                <a:latin typeface="+mn-lt"/>
              </a:rPr>
              <a:t> aplicables i </a:t>
            </a:r>
            <a:r>
              <a:rPr lang="es-ES" dirty="0" err="1" smtClean="0">
                <a:latin typeface="+mn-lt"/>
              </a:rPr>
              <a:t>d’altres</a:t>
            </a:r>
            <a:r>
              <a:rPr lang="es-ES" dirty="0" smtClean="0">
                <a:latin typeface="+mn-lt"/>
              </a:rPr>
              <a:t> que </a:t>
            </a:r>
            <a:r>
              <a:rPr lang="es-ES" dirty="0" err="1" smtClean="0">
                <a:latin typeface="+mn-lt"/>
              </a:rPr>
              <a:t>requereixen</a:t>
            </a:r>
            <a:r>
              <a:rPr lang="es-ES" dirty="0" smtClean="0">
                <a:latin typeface="+mn-lt"/>
              </a:rPr>
              <a:t> una </a:t>
            </a:r>
            <a:r>
              <a:rPr lang="es-ES" dirty="0" err="1" smtClean="0">
                <a:latin typeface="+mn-lt"/>
              </a:rPr>
              <a:t>inversió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més</a:t>
            </a:r>
            <a:r>
              <a:rPr lang="es-ES" dirty="0" smtClean="0">
                <a:latin typeface="+mn-lt"/>
              </a:rPr>
              <a:t> gran.</a:t>
            </a:r>
          </a:p>
          <a:p>
            <a:endParaRPr lang="es-ES" dirty="0" smtClean="0">
              <a:latin typeface="+mn-lt"/>
            </a:endParaRPr>
          </a:p>
          <a:p>
            <a:r>
              <a:rPr lang="es-ES" dirty="0" smtClean="0">
                <a:latin typeface="+mn-lt"/>
              </a:rPr>
              <a:t>En </a:t>
            </a:r>
            <a:r>
              <a:rPr lang="es-ES" dirty="0" err="1" smtClean="0">
                <a:latin typeface="+mn-lt"/>
              </a:rPr>
              <a:t>tot</a:t>
            </a:r>
            <a:r>
              <a:rPr lang="es-ES" dirty="0" smtClean="0">
                <a:latin typeface="+mn-lt"/>
              </a:rPr>
              <a:t> cas, el que fan </a:t>
            </a:r>
            <a:r>
              <a:rPr lang="es-ES" dirty="0" err="1" smtClean="0">
                <a:latin typeface="+mn-lt"/>
              </a:rPr>
              <a:t>algunes</a:t>
            </a:r>
            <a:r>
              <a:rPr lang="es-ES" dirty="0" smtClean="0">
                <a:latin typeface="+mn-lt"/>
              </a:rPr>
              <a:t> lligues </a:t>
            </a:r>
            <a:r>
              <a:rPr lang="es-ES" dirty="0" err="1" smtClean="0">
                <a:latin typeface="+mn-lt"/>
              </a:rPr>
              <a:t>professionals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com</a:t>
            </a:r>
            <a:r>
              <a:rPr lang="es-ES" dirty="0" smtClean="0">
                <a:latin typeface="+mn-lt"/>
              </a:rPr>
              <a:t> la NFL, la NBA o MLB </a:t>
            </a:r>
            <a:r>
              <a:rPr lang="es-ES" dirty="0" err="1" smtClean="0">
                <a:latin typeface="+mn-lt"/>
              </a:rPr>
              <a:t>és</a:t>
            </a:r>
            <a:r>
              <a:rPr lang="es-ES" dirty="0" smtClean="0">
                <a:latin typeface="+mn-lt"/>
              </a:rPr>
              <a:t> </a:t>
            </a:r>
            <a:r>
              <a:rPr lang="es-ES" b="1" dirty="0" smtClean="0">
                <a:latin typeface="+mn-lt"/>
              </a:rPr>
              <a:t>sumar </a:t>
            </a:r>
            <a:r>
              <a:rPr lang="es-ES" b="1" dirty="0" err="1" smtClean="0">
                <a:latin typeface="+mn-lt"/>
              </a:rPr>
              <a:t>esforços</a:t>
            </a:r>
            <a:r>
              <a:rPr lang="es-ES" dirty="0" smtClean="0">
                <a:latin typeface="+mn-lt"/>
              </a:rPr>
              <a:t> per crear </a:t>
            </a:r>
            <a:r>
              <a:rPr lang="es-ES" dirty="0" err="1" smtClean="0">
                <a:latin typeface="+mn-lt"/>
              </a:rPr>
              <a:t>plataformes</a:t>
            </a:r>
            <a:r>
              <a:rPr lang="es-ES" dirty="0" smtClean="0">
                <a:latin typeface="+mn-lt"/>
              </a:rPr>
              <a:t> que </a:t>
            </a:r>
            <a:r>
              <a:rPr lang="es-ES" dirty="0" err="1" smtClean="0">
                <a:latin typeface="+mn-lt"/>
              </a:rPr>
              <a:t>utilitzen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tots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els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equips</a:t>
            </a:r>
            <a:r>
              <a:rPr lang="es-ES" dirty="0" smtClean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468313" y="785794"/>
            <a:ext cx="84296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Idees per </a:t>
            </a:r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emportar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-se a casa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5731" y="1571612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latin typeface="+mn-lt"/>
              </a:rPr>
              <a:t>Estigues</a:t>
            </a:r>
            <a:r>
              <a:rPr lang="es-ES" b="1" dirty="0" smtClean="0">
                <a:latin typeface="+mn-lt"/>
              </a:rPr>
              <a:t> al </a:t>
            </a:r>
            <a:r>
              <a:rPr lang="es-ES" b="1" dirty="0" err="1" smtClean="0">
                <a:latin typeface="+mn-lt"/>
              </a:rPr>
              <a:t>dia</a:t>
            </a:r>
            <a:r>
              <a:rPr lang="es-ES" dirty="0" smtClean="0">
                <a:latin typeface="+mn-lt"/>
              </a:rPr>
              <a:t> del que </a:t>
            </a:r>
            <a:r>
              <a:rPr lang="es-ES" dirty="0" err="1" smtClean="0">
                <a:latin typeface="+mn-lt"/>
              </a:rPr>
              <a:t>passa</a:t>
            </a:r>
            <a:r>
              <a:rPr lang="es-ES" dirty="0" smtClean="0">
                <a:latin typeface="+mn-lt"/>
              </a:rPr>
              <a:t> a Internet per </a:t>
            </a:r>
            <a:r>
              <a:rPr lang="es-ES" dirty="0" err="1" smtClean="0">
                <a:latin typeface="+mn-lt"/>
              </a:rPr>
              <a:t>conèixer</a:t>
            </a:r>
            <a:r>
              <a:rPr lang="es-ES" dirty="0" smtClean="0">
                <a:latin typeface="+mn-lt"/>
              </a:rPr>
              <a:t> el que es </a:t>
            </a:r>
            <a:r>
              <a:rPr lang="es-ES" dirty="0" err="1" smtClean="0">
                <a:latin typeface="+mn-lt"/>
              </a:rPr>
              <a:t>pot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fer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amb</a:t>
            </a:r>
            <a:r>
              <a:rPr lang="es-ES" dirty="0" smtClean="0">
                <a:latin typeface="+mn-lt"/>
              </a:rPr>
              <a:t> la </a:t>
            </a:r>
            <a:r>
              <a:rPr lang="es-ES" dirty="0" err="1" smtClean="0">
                <a:latin typeface="+mn-lt"/>
              </a:rPr>
              <a:t>tecnologia</a:t>
            </a:r>
            <a:r>
              <a:rPr lang="es-ES" dirty="0" smtClean="0">
                <a:latin typeface="+mn-lt"/>
              </a:rPr>
              <a:t>.</a:t>
            </a:r>
          </a:p>
          <a:p>
            <a:endParaRPr lang="es-ES" dirty="0" smtClean="0">
              <a:latin typeface="+mn-lt"/>
            </a:endParaRPr>
          </a:p>
          <a:p>
            <a:r>
              <a:rPr lang="es-ES" b="1" dirty="0" err="1" smtClean="0">
                <a:latin typeface="+mn-lt"/>
              </a:rPr>
              <a:t>Aprofita</a:t>
            </a:r>
            <a:r>
              <a:rPr lang="es-ES" b="1" dirty="0" smtClean="0">
                <a:latin typeface="+mn-lt"/>
              </a:rPr>
              <a:t> el </a:t>
            </a:r>
            <a:r>
              <a:rPr lang="es-ES" b="1" dirty="0" err="1" smtClean="0">
                <a:latin typeface="+mn-lt"/>
              </a:rPr>
              <a:t>component</a:t>
            </a:r>
            <a:r>
              <a:rPr lang="es-ES" b="1" dirty="0" smtClean="0">
                <a:latin typeface="+mn-lt"/>
              </a:rPr>
              <a:t> emocional</a:t>
            </a:r>
            <a:r>
              <a:rPr lang="es-ES" dirty="0" smtClean="0">
                <a:latin typeface="+mn-lt"/>
              </a:rPr>
              <a:t> que té </a:t>
            </a:r>
            <a:r>
              <a:rPr lang="es-ES" dirty="0" err="1" smtClean="0">
                <a:latin typeface="+mn-lt"/>
              </a:rPr>
              <a:t>l’esport</a:t>
            </a:r>
            <a:r>
              <a:rPr lang="es-ES" dirty="0" smtClean="0">
                <a:latin typeface="+mn-lt"/>
              </a:rPr>
              <a:t> per </a:t>
            </a:r>
            <a:r>
              <a:rPr lang="es-ES" dirty="0" err="1" smtClean="0">
                <a:latin typeface="+mn-lt"/>
              </a:rPr>
              <a:t>seduir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els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aficionats</a:t>
            </a:r>
            <a:r>
              <a:rPr lang="es-ES" dirty="0" smtClean="0">
                <a:latin typeface="+mn-lt"/>
              </a:rPr>
              <a:t>.</a:t>
            </a:r>
          </a:p>
          <a:p>
            <a:endParaRPr lang="es-ES" dirty="0" smtClean="0">
              <a:latin typeface="+mn-lt"/>
            </a:endParaRPr>
          </a:p>
          <a:p>
            <a:r>
              <a:rPr lang="es-ES" b="1" dirty="0" err="1" smtClean="0">
                <a:latin typeface="+mn-lt"/>
              </a:rPr>
              <a:t>Utilitza</a:t>
            </a:r>
            <a:r>
              <a:rPr lang="es-ES" b="1" dirty="0" smtClean="0">
                <a:latin typeface="+mn-lt"/>
              </a:rPr>
              <a:t> les </a:t>
            </a:r>
            <a:r>
              <a:rPr lang="es-ES" b="1" dirty="0" err="1" smtClean="0">
                <a:latin typeface="+mn-lt"/>
              </a:rPr>
              <a:t>xarxes</a:t>
            </a:r>
            <a:r>
              <a:rPr lang="es-ES" b="1" dirty="0" smtClean="0">
                <a:latin typeface="+mn-lt"/>
              </a:rPr>
              <a:t> </a:t>
            </a:r>
            <a:r>
              <a:rPr lang="es-ES" b="1" dirty="0" err="1" smtClean="0">
                <a:latin typeface="+mn-lt"/>
              </a:rPr>
              <a:t>socials</a:t>
            </a:r>
            <a:r>
              <a:rPr lang="es-ES" dirty="0" smtClean="0">
                <a:latin typeface="+mn-lt"/>
              </a:rPr>
              <a:t> per ampliar el </a:t>
            </a:r>
            <a:r>
              <a:rPr lang="es-ES" dirty="0" err="1" smtClean="0">
                <a:latin typeface="+mn-lt"/>
              </a:rPr>
              <a:t>ressò</a:t>
            </a:r>
            <a:r>
              <a:rPr lang="es-ES" dirty="0" smtClean="0">
                <a:latin typeface="+mn-lt"/>
              </a:rPr>
              <a:t> de les </a:t>
            </a:r>
            <a:r>
              <a:rPr lang="es-ES" dirty="0" err="1" smtClean="0">
                <a:latin typeface="+mn-lt"/>
              </a:rPr>
              <a:t>teves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promocions</a:t>
            </a:r>
            <a:r>
              <a:rPr lang="es-ES" dirty="0" smtClean="0">
                <a:latin typeface="+mn-lt"/>
              </a:rPr>
              <a:t>.</a:t>
            </a:r>
          </a:p>
          <a:p>
            <a:endParaRPr lang="es-ES" dirty="0" smtClean="0">
              <a:latin typeface="+mn-lt"/>
            </a:endParaRPr>
          </a:p>
          <a:p>
            <a:r>
              <a:rPr lang="es-ES" b="1" dirty="0" err="1" smtClean="0">
                <a:latin typeface="+mn-lt"/>
              </a:rPr>
              <a:t>Comparteix</a:t>
            </a:r>
            <a:r>
              <a:rPr lang="es-ES" b="1" dirty="0" smtClean="0">
                <a:latin typeface="+mn-lt"/>
              </a:rPr>
              <a:t> </a:t>
            </a:r>
            <a:r>
              <a:rPr lang="es-ES" b="1" dirty="0" err="1" smtClean="0">
                <a:latin typeface="+mn-lt"/>
              </a:rPr>
              <a:t>despeses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amb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altres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equips</a:t>
            </a:r>
            <a:r>
              <a:rPr lang="es-ES" dirty="0" smtClean="0">
                <a:latin typeface="+mn-lt"/>
              </a:rPr>
              <a:t> que </a:t>
            </a:r>
            <a:r>
              <a:rPr lang="es-ES" dirty="0" err="1" smtClean="0">
                <a:latin typeface="+mn-lt"/>
              </a:rPr>
              <a:t>tinguin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necessitats</a:t>
            </a:r>
            <a:r>
              <a:rPr lang="es-ES" dirty="0" smtClean="0">
                <a:latin typeface="+mn-lt"/>
              </a:rPr>
              <a:t> </a:t>
            </a:r>
            <a:r>
              <a:rPr lang="es-ES" dirty="0" err="1" smtClean="0">
                <a:latin typeface="+mn-lt"/>
              </a:rPr>
              <a:t>similars</a:t>
            </a:r>
            <a:r>
              <a:rPr lang="es-ES" dirty="0" smtClean="0">
                <a:latin typeface="+mn-lt"/>
              </a:rPr>
              <a:t> a les </a:t>
            </a:r>
            <a:r>
              <a:rPr lang="es-ES" dirty="0" err="1" smtClean="0">
                <a:latin typeface="+mn-lt"/>
              </a:rPr>
              <a:t>teves</a:t>
            </a:r>
            <a:r>
              <a:rPr lang="es-ES" dirty="0" smtClean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00313" y="6292850"/>
            <a:ext cx="6215062" cy="228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900" dirty="0">
                <a:solidFill>
                  <a:srgbClr val="404040"/>
                </a:solidFill>
                <a:latin typeface="Delicious Heavy" pitchFamily="50" charset="0"/>
              </a:rPr>
              <a:t>Perception Technologies </a:t>
            </a:r>
            <a:r>
              <a:rPr lang="fr-FR" sz="900" dirty="0">
                <a:solidFill>
                  <a:srgbClr val="404040"/>
                </a:solidFill>
                <a:latin typeface="Delicious" pitchFamily="50" charset="0"/>
              </a:rPr>
              <a:t>- Tel. 93 846 68 93  - info@perception.es - </a:t>
            </a:r>
            <a:r>
              <a:rPr lang="fr-FR" sz="900" b="1" dirty="0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900" b="1" dirty="0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6" name="5 Conector recto"/>
          <p:cNvCxnSpPr>
            <a:cxnSpLocks noChangeShapeType="1"/>
          </p:cNvCxnSpPr>
          <p:nvPr/>
        </p:nvCxnSpPr>
        <p:spPr bwMode="auto">
          <a:xfrm>
            <a:off x="500063" y="664210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7" name="6 Conector recto"/>
          <p:cNvCxnSpPr>
            <a:cxnSpLocks noChangeShapeType="1"/>
          </p:cNvCxnSpPr>
          <p:nvPr/>
        </p:nvCxnSpPr>
        <p:spPr bwMode="auto">
          <a:xfrm>
            <a:off x="500063" y="6213475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4" name="3 Conector recto"/>
          <p:cNvCxnSpPr>
            <a:cxnSpLocks noChangeShapeType="1"/>
          </p:cNvCxnSpPr>
          <p:nvPr/>
        </p:nvCxnSpPr>
        <p:spPr bwMode="auto">
          <a:xfrm>
            <a:off x="500063" y="214313"/>
            <a:ext cx="8215312" cy="1587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cxnSp>
        <p:nvCxnSpPr>
          <p:cNvPr id="8" name="7 Conector recto"/>
          <p:cNvCxnSpPr>
            <a:cxnSpLocks noChangeShapeType="1"/>
          </p:cNvCxnSpPr>
          <p:nvPr/>
        </p:nvCxnSpPr>
        <p:spPr bwMode="auto">
          <a:xfrm>
            <a:off x="500063" y="539750"/>
            <a:ext cx="8215312" cy="1588"/>
          </a:xfrm>
          <a:prstGeom prst="line">
            <a:avLst/>
          </a:prstGeom>
          <a:noFill/>
          <a:ln w="1270" algn="ctr">
            <a:solidFill>
              <a:srgbClr val="BFBFBF"/>
            </a:solidFill>
            <a:round/>
            <a:headEnd/>
            <a:tailEnd/>
          </a:ln>
        </p:spPr>
      </p:cxnSp>
      <p:pic>
        <p:nvPicPr>
          <p:cNvPr id="14347" name="Picture 11" descr="big-trans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91263"/>
            <a:ext cx="1295400" cy="274637"/>
          </a:xfrm>
          <a:prstGeom prst="rect">
            <a:avLst/>
          </a:prstGeom>
          <a:noFill/>
        </p:spPr>
      </p:pic>
      <p:sp>
        <p:nvSpPr>
          <p:cNvPr id="2" name="9 CuadroTexto"/>
          <p:cNvSpPr txBox="1"/>
          <p:nvPr/>
        </p:nvSpPr>
        <p:spPr>
          <a:xfrm>
            <a:off x="5435600" y="244475"/>
            <a:ext cx="3313113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Noves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tendències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en </a:t>
            </a:r>
            <a:r>
              <a:rPr lang="es-ES" sz="1100" b="1" dirty="0" err="1">
                <a:solidFill>
                  <a:srgbClr val="B4B4B4"/>
                </a:solidFill>
                <a:latin typeface="Delicious" pitchFamily="50" charset="0"/>
              </a:rPr>
              <a:t>màrqueting</a:t>
            </a:r>
            <a:r>
              <a:rPr lang="es-ES" sz="1100" b="1" dirty="0">
                <a:solidFill>
                  <a:srgbClr val="B4B4B4"/>
                </a:solidFill>
                <a:latin typeface="Delicious" pitchFamily="50" charset="0"/>
              </a:rPr>
              <a:t> digital</a:t>
            </a:r>
          </a:p>
        </p:txBody>
      </p:sp>
      <p:sp>
        <p:nvSpPr>
          <p:cNvPr id="13" name="1 Título"/>
          <p:cNvSpPr txBox="1">
            <a:spLocks/>
          </p:cNvSpPr>
          <p:nvPr/>
        </p:nvSpPr>
        <p:spPr bwMode="auto">
          <a:xfrm>
            <a:off x="750067" y="2571744"/>
            <a:ext cx="732239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s-ES" sz="2500" dirty="0" err="1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Gràcies</a:t>
            </a:r>
            <a:r>
              <a:rPr lang="es-ES" sz="2500" dirty="0" smtClean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!</a:t>
            </a:r>
            <a:endParaRPr kumimoji="0" lang="es-ES" sz="25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786188" y="2767013"/>
            <a:ext cx="4929187" cy="1120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500">
                <a:solidFill>
                  <a:srgbClr val="404040"/>
                </a:solidFill>
                <a:latin typeface="Delicious Heavy" pitchFamily="50" charset="0"/>
              </a:rPr>
              <a:t>Perception Technologies</a:t>
            </a:r>
          </a:p>
          <a:p>
            <a:pPr algn="r">
              <a:lnSpc>
                <a:spcPct val="150000"/>
              </a:lnSpc>
            </a:pPr>
            <a:r>
              <a:rPr lang="fr-FR" sz="1500">
                <a:solidFill>
                  <a:srgbClr val="404040"/>
                </a:solidFill>
                <a:latin typeface="Delicious" pitchFamily="50" charset="0"/>
              </a:rPr>
              <a:t>Tel. 93 846 68 93 </a:t>
            </a:r>
          </a:p>
          <a:p>
            <a:pPr algn="r">
              <a:lnSpc>
                <a:spcPct val="150000"/>
              </a:lnSpc>
            </a:pPr>
            <a:r>
              <a:rPr lang="fr-FR" sz="1500">
                <a:solidFill>
                  <a:srgbClr val="404040"/>
                </a:solidFill>
                <a:latin typeface="Delicious" pitchFamily="50" charset="0"/>
              </a:rPr>
              <a:t>info@perception.es - </a:t>
            </a:r>
            <a:r>
              <a:rPr lang="fr-FR" sz="1500" b="1">
                <a:solidFill>
                  <a:srgbClr val="558ED5"/>
                </a:solidFill>
                <a:latin typeface="Delicious" pitchFamily="50" charset="0"/>
              </a:rPr>
              <a:t>www.perception.es</a:t>
            </a:r>
            <a:endParaRPr lang="es-ES" sz="1500" b="1">
              <a:solidFill>
                <a:srgbClr val="558ED5"/>
              </a:solidFill>
              <a:latin typeface="Delicious" pitchFamily="50" charset="0"/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500063" y="6856413"/>
            <a:ext cx="8215312" cy="1587"/>
          </a:xfrm>
          <a:prstGeom prst="line">
            <a:avLst/>
          </a:prstGeom>
          <a:ln w="254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500063" y="2500313"/>
            <a:ext cx="8215312" cy="1587"/>
          </a:xfrm>
          <a:prstGeom prst="line">
            <a:avLst/>
          </a:prstGeom>
          <a:ln w="254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500063" y="4143375"/>
            <a:ext cx="8215312" cy="1588"/>
          </a:xfrm>
          <a:prstGeom prst="line">
            <a:avLst/>
          </a:prstGeom>
          <a:ln w="254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7" name="Picture 7" descr="big-trans-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932113"/>
            <a:ext cx="3678237" cy="784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CEPTION">
      <a:majorFont>
        <a:latin typeface="TheSerif 9-Black"/>
        <a:ea typeface=""/>
        <a:cs typeface=""/>
      </a:majorFont>
      <a:minorFont>
        <a:latin typeface="Deliciou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1588</Words>
  <Application>Microsoft Office PowerPoint</Application>
  <PresentationFormat>Presentación en pantalla (4:3)</PresentationFormat>
  <Paragraphs>222</Paragraphs>
  <Slides>57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3" baseType="lpstr">
      <vt:lpstr>Delicious</vt:lpstr>
      <vt:lpstr>Arial</vt:lpstr>
      <vt:lpstr>TheSerif 9-Black</vt:lpstr>
      <vt:lpstr>Calibri</vt:lpstr>
      <vt:lpstr>Delicious Heavy</vt:lpstr>
      <vt:lpstr>Tema de Office</vt:lpstr>
      <vt:lpstr>Noves tendències en màrqueting digital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1er CURS DE FOTOGRAFIA</dc:title>
  <dc:creator>Dissenyador</dc:creator>
  <cp:lastModifiedBy>Dissenyador</cp:lastModifiedBy>
  <cp:revision>54</cp:revision>
  <dcterms:created xsi:type="dcterms:W3CDTF">2010-05-18T10:50:50Z</dcterms:created>
  <dcterms:modified xsi:type="dcterms:W3CDTF">2012-06-05T18:31:31Z</dcterms:modified>
</cp:coreProperties>
</file>